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71" r:id="rId4"/>
    <p:sldId id="258" r:id="rId5"/>
    <p:sldId id="259" r:id="rId6"/>
    <p:sldId id="260" r:id="rId7"/>
    <p:sldId id="261" r:id="rId8"/>
    <p:sldId id="272" r:id="rId9"/>
    <p:sldId id="264" r:id="rId10"/>
    <p:sldId id="265" r:id="rId11"/>
    <p:sldId id="273" r:id="rId12"/>
    <p:sldId id="274" r:id="rId13"/>
    <p:sldId id="275" r:id="rId14"/>
    <p:sldId id="276" r:id="rId15"/>
    <p:sldId id="280" r:id="rId16"/>
    <p:sldId id="284" r:id="rId17"/>
    <p:sldId id="281" r:id="rId18"/>
    <p:sldId id="279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4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714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34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5525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4673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264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7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28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45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039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083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81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372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99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26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68580D8-C14D-4D28-8D61-135CBCA15B50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66B8ACCA-2E02-4235-93FD-68EDE49E5D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052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Girls School Sport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8421616" y="2009883"/>
            <a:ext cx="3770384" cy="3843321"/>
            <a:chOff x="8421616" y="2009883"/>
            <a:chExt cx="3770384" cy="3843321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8421616" y="2009883"/>
              <a:ext cx="3770384" cy="2938635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6921"/>
            <a:stretch/>
          </p:blipFill>
          <p:spPr>
            <a:xfrm>
              <a:off x="8421616" y="4980934"/>
              <a:ext cx="3770384" cy="8722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317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1949" y="708720"/>
            <a:ext cx="1011600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Movement between teams is continuous, however we cannot create an environment where girls cannot make mistakes in fear of being ‘dropped’ at every practice.</a:t>
            </a:r>
          </a:p>
          <a:p>
            <a:pPr marL="342900" indent="-342900" algn="just">
              <a:buFontTx/>
              <a:buChar char="-"/>
            </a:pPr>
            <a:endParaRPr lang="en-US" sz="24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A coach cannot develop a functional sports team, with well-drilled moves and strategies, if their team changes week in and week out. </a:t>
            </a:r>
          </a:p>
          <a:p>
            <a:pPr marL="342900" indent="-342900" algn="just">
              <a:buFontTx/>
              <a:buChar char="-"/>
            </a:pP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So, as with all things in life, we need to find a balance between the two. </a:t>
            </a:r>
          </a:p>
          <a:p>
            <a:pPr algn="just"/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097741" y="4114799"/>
            <a:ext cx="7721321" cy="2547106"/>
            <a:chOff x="2807727" y="4731479"/>
            <a:chExt cx="6607923" cy="2024556"/>
          </a:xfrm>
        </p:grpSpPr>
        <p:pic>
          <p:nvPicPr>
            <p:cNvPr id="4" name="Picture 2" descr="Image result for sports quotes for children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7727" y="4731479"/>
              <a:ext cx="6607923" cy="2024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8839201" y="5471674"/>
              <a:ext cx="234534" cy="1800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6044453" y="5518007"/>
              <a:ext cx="234534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8765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9353" y="1227117"/>
            <a:ext cx="10571998" cy="970450"/>
          </a:xfrm>
        </p:spPr>
        <p:txBody>
          <a:bodyPr/>
          <a:lstStyle/>
          <a:p>
            <a:r>
              <a:rPr lang="en-ZA" dirty="0"/>
              <a:t>Communication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39353" y="2439615"/>
            <a:ext cx="807850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Fixtures are </a:t>
            </a:r>
            <a:r>
              <a:rPr lang="en-US" sz="2400" dirty="0" err="1" smtClean="0"/>
              <a:t>publicised</a:t>
            </a:r>
            <a:r>
              <a:rPr lang="en-US" sz="2400" dirty="0" smtClean="0"/>
              <a:t> in the </a:t>
            </a:r>
            <a:r>
              <a:rPr lang="en-US" sz="2400" dirty="0"/>
              <a:t>S</a:t>
            </a:r>
            <a:r>
              <a:rPr lang="en-US" sz="2400" dirty="0" smtClean="0"/>
              <a:t>ports Week Ahead, on the School Communicator and displayed on notice boards.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Detailed afternoon timetables are issued at each change of season and the requirements, in terms of participation, dress and equipment are stipulated.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Team lists are communicated at least three days ahead of the scheduled fixture.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All teams will include ‘reserves’ as part of the team.</a:t>
            </a:r>
            <a:endParaRPr lang="en-US" sz="2400" dirty="0"/>
          </a:p>
        </p:txBody>
      </p:sp>
      <p:pic>
        <p:nvPicPr>
          <p:cNvPr id="4102" name="Picture 6" descr="Related image"/>
          <p:cNvPicPr>
            <a:picLocks noChangeAspect="1" noChangeArrowheads="1"/>
          </p:cNvPicPr>
          <p:nvPr/>
        </p:nvPicPr>
        <p:blipFill rotWithShape="1"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" b="1338"/>
          <a:stretch/>
        </p:blipFill>
        <p:spPr bwMode="auto">
          <a:xfrm>
            <a:off x="9407152" y="4383741"/>
            <a:ext cx="2409898" cy="23263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576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3141" y="1159882"/>
            <a:ext cx="10571998" cy="970450"/>
          </a:xfrm>
        </p:spPr>
        <p:txBody>
          <a:bodyPr/>
          <a:lstStyle/>
          <a:p>
            <a:r>
              <a:rPr lang="en-ZA" dirty="0"/>
              <a:t>Position rotation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93141" y="2524943"/>
            <a:ext cx="64245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In prep school, girls should be exposed to playing in different positions, even during the course of a match.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err="1" smtClean="0"/>
              <a:t>Specialisation</a:t>
            </a:r>
            <a:r>
              <a:rPr lang="en-US" sz="2400" dirty="0" smtClean="0"/>
              <a:t> of positions should only be considered in Grade 6 and 7 teams.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The extra player will not be reserve, but rather rotated in a way that everyone gets an equal opportunity to play.</a:t>
            </a:r>
          </a:p>
          <a:p>
            <a:r>
              <a:rPr lang="en-US" sz="2400" dirty="0" smtClean="0"/>
              <a:t>   </a:t>
            </a: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502304" y="436275"/>
            <a:ext cx="5565494" cy="6421725"/>
            <a:chOff x="6502304" y="436275"/>
            <a:chExt cx="5565494" cy="6421725"/>
          </a:xfrm>
        </p:grpSpPr>
        <p:pic>
          <p:nvPicPr>
            <p:cNvPr id="8194" name="Picture 2" descr="Related image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6502304" y="436275"/>
              <a:ext cx="5565494" cy="64217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1340359">
              <a:off x="8241897" y="1981524"/>
              <a:ext cx="430428" cy="3303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870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200" y="1240564"/>
            <a:ext cx="10571998" cy="970450"/>
          </a:xfrm>
        </p:spPr>
        <p:txBody>
          <a:bodyPr/>
          <a:lstStyle/>
          <a:p>
            <a:r>
              <a:rPr lang="en-ZA" dirty="0"/>
              <a:t>Parents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479612" y="2211014"/>
            <a:ext cx="1171238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Parent pressure often has a negative impact on the sporting process at schools.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Parents are requested not to speak to coaches during practices or matches, but rather to make a time to meet with them at mutually convenient time. If the matter is not resolved amicably parents may contact the Director of Sport or the Headmaster.</a:t>
            </a:r>
          </a:p>
          <a:p>
            <a:r>
              <a:rPr lang="en-US" sz="2400" dirty="0" smtClean="0"/>
              <a:t>Parents are asked to: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Please be positive in your support.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Please acknowledge the efforts of the referee.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Please praise efforts, not only results.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Please respect </a:t>
            </a:r>
            <a:r>
              <a:rPr lang="en-US" sz="2400" dirty="0"/>
              <a:t>the authority of the coaching </a:t>
            </a:r>
            <a:r>
              <a:rPr lang="en-US" sz="2400" dirty="0" smtClean="0"/>
              <a:t>staff. We respectfully ask that parents do not </a:t>
            </a:r>
            <a:r>
              <a:rPr lang="en-US" sz="2400" dirty="0"/>
              <a:t>assume the role of assistant </a:t>
            </a:r>
            <a:r>
              <a:rPr lang="en-US" sz="2400" dirty="0" smtClean="0"/>
              <a:t>coach.</a:t>
            </a:r>
          </a:p>
          <a:p>
            <a:endParaRPr lang="en-US" sz="2400" dirty="0" smtClean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16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624" y="1280905"/>
            <a:ext cx="10571998" cy="970450"/>
          </a:xfrm>
        </p:spPr>
        <p:txBody>
          <a:bodyPr/>
          <a:lstStyle/>
          <a:p>
            <a:r>
              <a:rPr lang="en-ZA" dirty="0"/>
              <a:t>Coaches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50333" y="2352228"/>
            <a:ext cx="637319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The staff regularly attend coaching courses and seminars to improve their own coaching skills and, in certain sports, outside coaches provide an additional range of activities.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Outside coaches are rotated between ability teams in different age groups.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In other words a coach may take an A team in a certain age group and a C team in another.</a:t>
            </a:r>
          </a:p>
          <a:p>
            <a:pPr marL="342900" indent="-342900" algn="just">
              <a:buFontTx/>
              <a:buChar char="-"/>
            </a:pPr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723529" y="1111768"/>
            <a:ext cx="5395444" cy="5395444"/>
            <a:chOff x="6481483" y="924393"/>
            <a:chExt cx="5395444" cy="5395444"/>
          </a:xfrm>
        </p:grpSpPr>
        <p:pic>
          <p:nvPicPr>
            <p:cNvPr id="5" name="Picture 8" descr="Related image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1483" y="924393"/>
              <a:ext cx="5395444" cy="5395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0428549">
              <a:off x="9225272" y="2265982"/>
              <a:ext cx="364435" cy="279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54411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624" y="1280905"/>
            <a:ext cx="10571998" cy="970450"/>
          </a:xfrm>
        </p:spPr>
        <p:txBody>
          <a:bodyPr/>
          <a:lstStyle/>
          <a:p>
            <a:r>
              <a:rPr lang="en-ZA" dirty="0" smtClean="0"/>
              <a:t>Hospitality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50333" y="2352228"/>
            <a:ext cx="63731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It is crucial that all girls, coaches, teachers and </a:t>
            </a:r>
            <a:r>
              <a:rPr lang="en-US" sz="2400" b="1" dirty="0" smtClean="0"/>
              <a:t>parents</a:t>
            </a:r>
            <a:r>
              <a:rPr lang="en-US" sz="2400" dirty="0" smtClean="0"/>
              <a:t> take responsibility for playing host to other schools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Perceptions are the visitors’ impression of our school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Set up, welcome, tea, </a:t>
            </a:r>
            <a:r>
              <a:rPr lang="en-US" sz="2400" dirty="0" err="1" smtClean="0"/>
              <a:t>behaviour</a:t>
            </a:r>
            <a:r>
              <a:rPr lang="en-US" sz="2400" dirty="0" smtClean="0"/>
              <a:t>, </a:t>
            </a:r>
            <a:r>
              <a:rPr lang="en-US" sz="2400" dirty="0" err="1" smtClean="0"/>
              <a:t>etc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6535271" y="1532965"/>
            <a:ext cx="5656730" cy="5207654"/>
            <a:chOff x="7194177" y="1948515"/>
            <a:chExt cx="4997824" cy="4792104"/>
          </a:xfrm>
        </p:grpSpPr>
        <p:pic>
          <p:nvPicPr>
            <p:cNvPr id="8" name="Picture 2" descr="Image result for hockey silhouettes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94177" y="1948515"/>
              <a:ext cx="4997824" cy="47921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0428549">
              <a:off x="9615236" y="3098816"/>
              <a:ext cx="364435" cy="279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7953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624" y="1280905"/>
            <a:ext cx="10571998" cy="970450"/>
          </a:xfrm>
        </p:spPr>
        <p:txBody>
          <a:bodyPr/>
          <a:lstStyle/>
          <a:p>
            <a:r>
              <a:rPr lang="en-ZA" dirty="0" smtClean="0"/>
              <a:t>Transformation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50332" y="2352228"/>
            <a:ext cx="773134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For the past two years members of our transformation committee have met with Head of Sport and me to ensure that we are monitoring transformation in sport.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The focus started with swimming and I am delighted with the results our various initiative have produced.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Representation is tracked in every season for every sport</a:t>
            </a:r>
            <a:r>
              <a:rPr lang="en-US" sz="2400" dirty="0"/>
              <a:t> </a:t>
            </a:r>
            <a:r>
              <a:rPr lang="en-US" sz="2400" dirty="0" smtClean="0"/>
              <a:t>to ensure fairness &amp; opportunity </a:t>
            </a:r>
            <a:r>
              <a:rPr lang="en-US" sz="2400" dirty="0"/>
              <a:t>for every </a:t>
            </a:r>
            <a:r>
              <a:rPr lang="en-US" sz="2400" dirty="0" smtClean="0"/>
              <a:t>girl.</a:t>
            </a:r>
            <a:endParaRPr lang="en-US" sz="2400" dirty="0"/>
          </a:p>
        </p:txBody>
      </p:sp>
      <p:grpSp>
        <p:nvGrpSpPr>
          <p:cNvPr id="7" name="Group 6"/>
          <p:cNvGrpSpPr/>
          <p:nvPr/>
        </p:nvGrpSpPr>
        <p:grpSpPr>
          <a:xfrm>
            <a:off x="7153835" y="1519518"/>
            <a:ext cx="5220632" cy="5238592"/>
            <a:chOff x="6481483" y="924393"/>
            <a:chExt cx="5395444" cy="5395444"/>
          </a:xfrm>
        </p:grpSpPr>
        <p:pic>
          <p:nvPicPr>
            <p:cNvPr id="8" name="Picture 8" descr="Related image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1483" y="924393"/>
              <a:ext cx="5395444" cy="53954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0428549">
              <a:off x="9225272" y="2265982"/>
              <a:ext cx="364435" cy="279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6309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624" y="1280905"/>
            <a:ext cx="10571998" cy="970450"/>
          </a:xfrm>
        </p:spPr>
        <p:txBody>
          <a:bodyPr/>
          <a:lstStyle/>
          <a:p>
            <a:r>
              <a:rPr lang="en-ZA" dirty="0" smtClean="0"/>
              <a:t>Tours</a:t>
            </a:r>
            <a:r>
              <a:rPr lang="en-ZA" dirty="0"/>
              <a:t/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444463" y="2784257"/>
            <a:ext cx="63731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Annual tours are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for tennis, netball</a:t>
            </a:r>
            <a:r>
              <a:rPr lang="en-US" sz="2400" dirty="0"/>
              <a:t> </a:t>
            </a:r>
            <a:r>
              <a:rPr lang="en-US" sz="2400" dirty="0" smtClean="0"/>
              <a:t>and hockey.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These tours are primarily for senior girls A teams.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Whilst we would love to send all our girls on sports tours – there is obviously a limited amount of hosting schools and most festivals/tournaments and fixtures can only accommodate our A Teams. </a:t>
            </a:r>
            <a:endParaRPr lang="en-US" sz="2400" dirty="0"/>
          </a:p>
        </p:txBody>
      </p:sp>
      <p:pic>
        <p:nvPicPr>
          <p:cNvPr id="5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1753" y="1691710"/>
            <a:ext cx="4838698" cy="504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3098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Other Sports</a:t>
            </a:r>
          </a:p>
        </p:txBody>
      </p:sp>
      <p:sp>
        <p:nvSpPr>
          <p:cNvPr id="3" name="Rectangle 2"/>
          <p:cNvSpPr/>
          <p:nvPr/>
        </p:nvSpPr>
        <p:spPr>
          <a:xfrm>
            <a:off x="309283" y="2207627"/>
            <a:ext cx="116451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err="1" smtClean="0"/>
              <a:t>Waterpolo</a:t>
            </a:r>
            <a:r>
              <a:rPr lang="en-US" sz="2400" b="1" dirty="0" smtClean="0"/>
              <a:t> and Girls’ Soccer</a:t>
            </a:r>
            <a:r>
              <a:rPr lang="en-US" sz="2400" dirty="0" smtClean="0"/>
              <a:t> 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We </a:t>
            </a:r>
            <a:r>
              <a:rPr lang="en-US" sz="2400" dirty="0" err="1" smtClean="0"/>
              <a:t>realise</a:t>
            </a:r>
            <a:r>
              <a:rPr lang="en-US" sz="2400" dirty="0" smtClean="0"/>
              <a:t> that these are growing sports, in most High Schools.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Unfortunately our current compulsory sports programme does not give us enough hours in the day to include these sports in our current programme.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We will, however, </a:t>
            </a:r>
            <a:r>
              <a:rPr lang="en-US" sz="2400" dirty="0" err="1" smtClean="0"/>
              <a:t>endeavour</a:t>
            </a:r>
            <a:r>
              <a:rPr lang="en-US" sz="2400" dirty="0" smtClean="0"/>
              <a:t> to expose the girls to these two sports and teach a few basic skills, where possible. (Northern </a:t>
            </a:r>
            <a:r>
              <a:rPr lang="en-US" sz="2400" dirty="0"/>
              <a:t>Stars Football </a:t>
            </a:r>
            <a:r>
              <a:rPr lang="en-US" sz="2400" dirty="0" smtClean="0"/>
              <a:t>Club) </a:t>
            </a:r>
          </a:p>
          <a:p>
            <a:pPr algn="just"/>
            <a:r>
              <a:rPr lang="en-US" sz="2400" b="1" dirty="0" smtClean="0"/>
              <a:t>Equestrian</a:t>
            </a:r>
            <a:r>
              <a:rPr lang="en-US" sz="2400" dirty="0" smtClean="0"/>
              <a:t>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We have a St Peter’s Schools Equestrian team, </a:t>
            </a:r>
            <a:r>
              <a:rPr lang="en-US" sz="2400" dirty="0"/>
              <a:t>h</a:t>
            </a:r>
            <a:r>
              <a:rPr lang="en-US" sz="2400" dirty="0" smtClean="0"/>
              <a:t>owever, equestrian sport is not an official school sport.</a:t>
            </a:r>
          </a:p>
          <a:p>
            <a:pPr algn="just"/>
            <a:r>
              <a:rPr lang="en-US" sz="2400" b="1" dirty="0" smtClean="0"/>
              <a:t>Clubs</a:t>
            </a:r>
            <a:r>
              <a:rPr lang="en-US" sz="2400" dirty="0" smtClean="0"/>
              <a:t>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This is an opportunity for additional coaching or exposure, but must only be considered if the child can cope the with the added activities.  </a:t>
            </a:r>
          </a:p>
          <a:p>
            <a:pPr marL="342900" indent="-342900" algn="just">
              <a:buFontTx/>
              <a:buChar char="-"/>
            </a:pPr>
            <a:endParaRPr lang="en-US" sz="24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20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raised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0000" y="2437440"/>
            <a:ext cx="7930588" cy="363651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What is our philosophy?</a:t>
            </a:r>
          </a:p>
          <a:p>
            <a:r>
              <a:rPr lang="en-US" sz="2400" dirty="0" smtClean="0"/>
              <a:t>How do we select teams?</a:t>
            </a:r>
          </a:p>
          <a:p>
            <a:r>
              <a:rPr lang="en-US" sz="2400" dirty="0" smtClean="0"/>
              <a:t>Do we play to win?</a:t>
            </a:r>
          </a:p>
          <a:p>
            <a:r>
              <a:rPr lang="en-US" sz="2400" dirty="0" smtClean="0"/>
              <a:t>Communication </a:t>
            </a:r>
          </a:p>
          <a:p>
            <a:r>
              <a:rPr lang="en-US" sz="2400" dirty="0" smtClean="0"/>
              <a:t>Why do our best coaches always take the A teams?</a:t>
            </a:r>
          </a:p>
          <a:p>
            <a:r>
              <a:rPr lang="en-US" sz="2400" dirty="0" smtClean="0"/>
              <a:t>How do we prevent girls moving from an A to F team from one year to the next?</a:t>
            </a:r>
          </a:p>
          <a:p>
            <a:r>
              <a:rPr lang="en-US" sz="2400" dirty="0" smtClean="0"/>
              <a:t>Hospitality/image of St Peter’s</a:t>
            </a:r>
          </a:p>
          <a:p>
            <a:r>
              <a:rPr lang="en-US" sz="2400" dirty="0" smtClean="0"/>
              <a:t>Other sports?</a:t>
            </a:r>
          </a:p>
          <a:p>
            <a:endParaRPr lang="en-US" sz="2400" dirty="0"/>
          </a:p>
        </p:txBody>
      </p:sp>
      <p:grpSp>
        <p:nvGrpSpPr>
          <p:cNvPr id="4" name="Group 3"/>
          <p:cNvGrpSpPr/>
          <p:nvPr/>
        </p:nvGrpSpPr>
        <p:grpSpPr>
          <a:xfrm>
            <a:off x="6915180" y="739588"/>
            <a:ext cx="5878751" cy="5878751"/>
            <a:chOff x="6915180" y="739588"/>
            <a:chExt cx="5878751" cy="5878751"/>
          </a:xfrm>
        </p:grpSpPr>
        <p:pic>
          <p:nvPicPr>
            <p:cNvPr id="1026" name="Picture 2" descr="Related image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15180" y="739588"/>
              <a:ext cx="5878751" cy="58787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10092018" y="2721018"/>
              <a:ext cx="234534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85104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742" y="1227117"/>
            <a:ext cx="10571998" cy="970450"/>
          </a:xfrm>
        </p:spPr>
        <p:txBody>
          <a:bodyPr/>
          <a:lstStyle/>
          <a:p>
            <a:r>
              <a:rPr lang="en-ZA" dirty="0"/>
              <a:t>Introduction: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325868" y="2209164"/>
            <a:ext cx="67741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In many schools around the world, the concept of physical education and playing sport is often divorced from the educational process. Schools often rely on clubs to satisfy this element of a child’s developmental needs.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At St Peter’s, we believe physical education has a significant impact on the learning process and, therefore, is a vital part of ‘preparing’ girls for High School, and indeed life in general.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249"/>
          <a:stretch/>
        </p:blipFill>
        <p:spPr>
          <a:xfrm>
            <a:off x="9914964" y="141185"/>
            <a:ext cx="2187388" cy="1678777"/>
          </a:xfrm>
          <a:prstGeom prst="rect">
            <a:avLst/>
          </a:prstGeom>
        </p:spPr>
      </p:pic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301753" y="1691710"/>
            <a:ext cx="4838698" cy="5041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052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1" y="576495"/>
            <a:ext cx="1130897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It also needs to be understood that Physical Education is not just about playing sport. It involves:</a:t>
            </a:r>
          </a:p>
          <a:p>
            <a:pPr algn="just"/>
            <a:endParaRPr lang="en-US" sz="2400" dirty="0" smtClean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Healthy habits: Personal hygiene - washing, brushing teeth, cutting nails </a:t>
            </a:r>
            <a:r>
              <a:rPr lang="en-US" sz="2400" dirty="0" err="1" smtClean="0"/>
              <a:t>etc</a:t>
            </a:r>
            <a:endParaRPr lang="en-US" sz="2400" dirty="0"/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Balanced nutrition: Developing healthy eating habits with the obvious need to keep sugar to a minimum.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Physical fitness: This is the essential need to develop the core strength required to stand, walk, run and sit correctly. It is about co-ordination and flexibility of the body – hopping, dancing, skipping, jumping </a:t>
            </a:r>
            <a:r>
              <a:rPr lang="en-ZA" sz="2400" dirty="0" smtClean="0"/>
              <a:t>with </a:t>
            </a:r>
            <a:r>
              <a:rPr lang="en-ZA" sz="2400" dirty="0"/>
              <a:t>both </a:t>
            </a:r>
            <a:r>
              <a:rPr lang="en-ZA" sz="2400" dirty="0" smtClean="0"/>
              <a:t> </a:t>
            </a:r>
            <a:r>
              <a:rPr lang="en-ZA" sz="2400" dirty="0"/>
              <a:t>hands and </a:t>
            </a:r>
            <a:r>
              <a:rPr lang="en-ZA" sz="2400" dirty="0" smtClean="0"/>
              <a:t>feet and </a:t>
            </a:r>
            <a:r>
              <a:rPr lang="en-US" sz="2400" dirty="0" smtClean="0"/>
              <a:t>throwing and catching with both hands. 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807727" y="4731479"/>
            <a:ext cx="6607923" cy="2024556"/>
            <a:chOff x="2807727" y="4731479"/>
            <a:chExt cx="6607923" cy="2024556"/>
          </a:xfrm>
        </p:grpSpPr>
        <p:pic>
          <p:nvPicPr>
            <p:cNvPr id="1026" name="Picture 2" descr="Image result for sports quotes for children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7727" y="4731479"/>
              <a:ext cx="6607923" cy="20245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8839201" y="5471674"/>
              <a:ext cx="234534" cy="180000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>
              <a:off x="6044453" y="5518007"/>
              <a:ext cx="234534" cy="18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2339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9283" y="716121"/>
            <a:ext cx="63873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/>
              <a:t>Sport is merely the opportunity to put physical fitness skills to the test in a game.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 smtClean="0"/>
              <a:t>In so doing, it teaches a vast array of life lessons, namely: </a:t>
            </a:r>
          </a:p>
          <a:p>
            <a:pPr algn="just"/>
            <a:endParaRPr lang="en-US" sz="2400" dirty="0" smtClean="0"/>
          </a:p>
          <a:p>
            <a:pPr algn="ctr"/>
            <a:r>
              <a:rPr lang="en-US" sz="2400" b="1" dirty="0" smtClean="0"/>
              <a:t>collaboration, preparation, determination, hard work, resilience, reliance, responsibility, manners, sportsmanship, comradery, spirit, character, to name a few!</a:t>
            </a:r>
          </a:p>
          <a:p>
            <a:pPr algn="just"/>
            <a:endParaRPr lang="en-US" sz="2400" dirty="0" smtClean="0"/>
          </a:p>
          <a:p>
            <a:pPr algn="just"/>
            <a:r>
              <a:rPr lang="en-US" sz="2400" dirty="0" smtClean="0"/>
              <a:t>If we, therefore, fully understand the benefit of sport for life, we have to make it enjoyable. </a:t>
            </a:r>
            <a:endParaRPr lang="en-US" sz="2400" dirty="0"/>
          </a:p>
        </p:txBody>
      </p:sp>
      <p:pic>
        <p:nvPicPr>
          <p:cNvPr id="2050" name="Picture 2" descr="Image result for sports quotes for childr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9650" y="309281"/>
            <a:ext cx="4950963" cy="6172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22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91318" y="430305"/>
            <a:ext cx="7355541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This challenge not only has a significant impact on how we teach sport, but also on the amount of pressure we put on our children to win.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It also talks to the need to expose our girls to as many sports as possible, which is why, in the Senior </a:t>
            </a:r>
            <a:r>
              <a:rPr lang="en-US" sz="2400" dirty="0"/>
              <a:t>P</a:t>
            </a:r>
            <a:r>
              <a:rPr lang="en-US" sz="2400" dirty="0" smtClean="0"/>
              <a:t>rep, swimming, athletics, netball and hockey are compulsory at St Peter’s Girls Prep School.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The only optional sports are tennis and cross-country.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The objective of any sporting encounter is to win.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However – at prep school level, the process and benefit of participation can never outweigh the need to win.</a:t>
            </a: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-678142" y="626222"/>
            <a:ext cx="5989730" cy="5989730"/>
            <a:chOff x="-678142" y="626222"/>
            <a:chExt cx="5989730" cy="5989730"/>
          </a:xfrm>
        </p:grpSpPr>
        <p:pic>
          <p:nvPicPr>
            <p:cNvPr id="2050" name="Picture 2" descr="Related image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678142" y="626222"/>
              <a:ext cx="5989730" cy="598973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204939">
              <a:off x="3143466" y="2185300"/>
              <a:ext cx="364435" cy="279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64622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792" y="924393"/>
            <a:ext cx="729592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Our physical education process starts in Grade 0 and continues through to Grade 7.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In the Junior Prep (Grade 0 – 2), the emphasis is on process and participation and not on winning. The girls are, however, always encouraged to do their best. 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Our compulsory competitive sporting programme starts in Grade 3.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This is, therefore, the year that presents the Sports Department with most challenges in the way in which girls are divided into ability groupings.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419807" y="924393"/>
            <a:ext cx="4772193" cy="5641602"/>
            <a:chOff x="7419807" y="924393"/>
            <a:chExt cx="4772193" cy="5641602"/>
          </a:xfrm>
        </p:grpSpPr>
        <p:pic>
          <p:nvPicPr>
            <p:cNvPr id="5130" name="Picture 10" descr="Image result for sports coach silhouettes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9807" y="924393"/>
              <a:ext cx="4772193" cy="56416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496280">
              <a:off x="9423244" y="2534924"/>
              <a:ext cx="364435" cy="27969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387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365" y="1348141"/>
            <a:ext cx="10571998" cy="970450"/>
          </a:xfrm>
        </p:spPr>
        <p:txBody>
          <a:bodyPr/>
          <a:lstStyle/>
          <a:p>
            <a:r>
              <a:rPr lang="en-ZA" dirty="0"/>
              <a:t>Selections</a:t>
            </a:r>
            <a:br>
              <a:rPr lang="en-ZA" dirty="0"/>
            </a:br>
            <a:endParaRPr lang="en-ZA" dirty="0"/>
          </a:p>
        </p:txBody>
      </p:sp>
      <p:sp>
        <p:nvSpPr>
          <p:cNvPr id="3" name="Rectangle 2"/>
          <p:cNvSpPr/>
          <p:nvPr/>
        </p:nvSpPr>
        <p:spPr>
          <a:xfrm>
            <a:off x="259976" y="2213164"/>
            <a:ext cx="1177962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Objective team selection in swimming, athletics and                                     tennis are easy to manage. 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In swimming and athletics, a girl’s time determines                                           whether or not they swim or run in the A, B or C teams.</a:t>
            </a:r>
          </a:p>
          <a:p>
            <a:r>
              <a:rPr lang="en-US" sz="2400" dirty="0" smtClean="0"/>
              <a:t> 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US" sz="2400" dirty="0" smtClean="0"/>
              <a:t>In tennis, if they challenge and beat a girl in the                                             team, they are automatically in the team.</a:t>
            </a:r>
          </a:p>
          <a:p>
            <a:pPr marL="342900" indent="-342900">
              <a:buFontTx/>
              <a:buChar char="-"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6148" name="Picture 4" descr="Image result for girls SWIMMING silhouettes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4823" y="1516968"/>
            <a:ext cx="4301989" cy="5184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039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71048" y="268026"/>
            <a:ext cx="82520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At the beginning of every netball and hockey season, all girls play internal matches, as trials.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In the first session, coaches watch all the girls and divide them up into ability groupings. 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Once in ability groups they are observed again – to double check that no girl is ‘out of place’.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Coaches are then expected to check on each girl’s team from the previous year, to ensure that no girl moves down more than one team or ability grouping per session.</a:t>
            </a:r>
          </a:p>
          <a:p>
            <a:pPr marL="342900" indent="-342900" algn="just">
              <a:buFont typeface="Courier New" panose="02070309020205020404" pitchFamily="49" charset="0"/>
              <a:buChar char="o"/>
            </a:pPr>
            <a:r>
              <a:rPr lang="en-US" sz="2400" dirty="0" smtClean="0"/>
              <a:t>It is also an expectation that girls are given feedback as to why they are no longer in a certain team.</a:t>
            </a:r>
          </a:p>
          <a:p>
            <a:pPr marL="342900" indent="-342900" algn="just">
              <a:buFontTx/>
              <a:buChar char="-"/>
            </a:pPr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15154" y="2221658"/>
            <a:ext cx="4619625" cy="4514851"/>
            <a:chOff x="215154" y="2221658"/>
            <a:chExt cx="4619625" cy="4514851"/>
          </a:xfrm>
        </p:grpSpPr>
        <p:pic>
          <p:nvPicPr>
            <p:cNvPr id="7170" name="Picture 2" descr="Image result for girls playing HOCKEY silhouettes"/>
            <p:cNvPicPr>
              <a:picLocks noChangeAspect="1" noChangeArrowheads="1"/>
            </p:cNvPicPr>
            <p:nvPr/>
          </p:nvPicPr>
          <p:blipFill>
            <a:blip r:embed="rId2"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5154" y="2221658"/>
              <a:ext cx="4619625" cy="451485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22249"/>
            <a:stretch/>
          </p:blipFill>
          <p:spPr>
            <a:xfrm rot="2140002">
              <a:off x="2583786" y="3374168"/>
              <a:ext cx="328347" cy="252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5167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Custom 9">
      <a:dk1>
        <a:sysClr val="windowText" lastClr="000000"/>
      </a:dk1>
      <a:lt1>
        <a:sysClr val="window" lastClr="FFFFFF"/>
      </a:lt1>
      <a:dk2>
        <a:srgbClr val="002D5B"/>
      </a:dk2>
      <a:lt2>
        <a:srgbClr val="EBEBEB"/>
      </a:lt2>
      <a:accent1>
        <a:srgbClr val="787878"/>
      </a:accent1>
      <a:accent2>
        <a:srgbClr val="002D5B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787878"/>
      </a:hlink>
      <a:folHlink>
        <a:srgbClr val="B9D181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Quotable</Template>
  <TotalTime>2469</TotalTime>
  <Words>1365</Words>
  <Application>Microsoft Office PowerPoint</Application>
  <PresentationFormat>Widescreen</PresentationFormat>
  <Paragraphs>97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Century Gothic</vt:lpstr>
      <vt:lpstr>Courier New</vt:lpstr>
      <vt:lpstr>Wingdings 2</vt:lpstr>
      <vt:lpstr>Quotable</vt:lpstr>
      <vt:lpstr>Girls School Sport</vt:lpstr>
      <vt:lpstr>Issues raised</vt:lpstr>
      <vt:lpstr>Introduction: </vt:lpstr>
      <vt:lpstr>PowerPoint Presentation</vt:lpstr>
      <vt:lpstr>PowerPoint Presentation</vt:lpstr>
      <vt:lpstr>PowerPoint Presentation</vt:lpstr>
      <vt:lpstr>PowerPoint Presentation</vt:lpstr>
      <vt:lpstr>Selections </vt:lpstr>
      <vt:lpstr>PowerPoint Presentation</vt:lpstr>
      <vt:lpstr>PowerPoint Presentation</vt:lpstr>
      <vt:lpstr>Communication </vt:lpstr>
      <vt:lpstr>Position rotation </vt:lpstr>
      <vt:lpstr>Parents </vt:lpstr>
      <vt:lpstr>Coaches </vt:lpstr>
      <vt:lpstr>Hospitality </vt:lpstr>
      <vt:lpstr>Transformation </vt:lpstr>
      <vt:lpstr>Tours </vt:lpstr>
      <vt:lpstr>Other Sports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Girls School Sport</dc:title>
  <dc:creator>Darrel Webb</dc:creator>
  <cp:lastModifiedBy>Jean Macleod</cp:lastModifiedBy>
  <cp:revision>36</cp:revision>
  <dcterms:created xsi:type="dcterms:W3CDTF">2018-05-31T08:44:52Z</dcterms:created>
  <dcterms:modified xsi:type="dcterms:W3CDTF">2018-06-13T12:07:26Z</dcterms:modified>
</cp:coreProperties>
</file>